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2.xml" ContentType="application/vnd.openxmlformats-officedocument.presentationml.tags+xml"/>
  <Override PartName="/ppt/tags/tag19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25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8.xml" ContentType="application/vnd.openxmlformats-officedocument.presentationml.tag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6.xml" ContentType="application/vnd.openxmlformats-officedocument.presentationml.tags+xml"/>
  <Override PartName="/ppt/tags/tag17.xml" ContentType="application/vnd.openxmlformats-officedocument.presentationml.tags+xml"/>
  <Override PartName="/ppt/tags/tag24.xml" ContentType="application/vnd.openxmlformats-officedocument.presentationml.tags+xml"/>
  <Override PartName="/ppt/tags/tag16.xml" ContentType="application/vnd.openxmlformats-officedocument.presentationml.tag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9" r:id="rId5"/>
  </p:sldMasterIdLst>
  <p:notesMasterIdLst>
    <p:notesMasterId r:id="rId39"/>
  </p:notesMasterIdLst>
  <p:sldIdLst>
    <p:sldId id="329" r:id="rId6"/>
    <p:sldId id="345" r:id="rId7"/>
    <p:sldId id="306" r:id="rId8"/>
    <p:sldId id="276" r:id="rId9"/>
    <p:sldId id="311" r:id="rId10"/>
    <p:sldId id="326" r:id="rId11"/>
    <p:sldId id="327" r:id="rId12"/>
    <p:sldId id="328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96A"/>
    <a:srgbClr val="267B91"/>
    <a:srgbClr val="4AB8D6"/>
    <a:srgbClr val="2585A1"/>
    <a:srgbClr val="1A83A0"/>
    <a:srgbClr val="9D6266"/>
    <a:srgbClr val="805763"/>
    <a:srgbClr val="A04A54"/>
    <a:srgbClr val="D29EA4"/>
    <a:srgbClr val="BD7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97" autoAdjust="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49EC9-6674-4009-81F8-88643300C8A8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C982-5FA5-4D1B-9071-2698F8A2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C982-5FA5-4D1B-9071-2698F8A25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C982-5FA5-4D1B-9071-2698F8A255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C982-5FA5-4D1B-9071-2698F8A255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8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C982-5FA5-4D1B-9071-2698F8A255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>
          <a:xfrm>
            <a:off x="0" y="1677972"/>
            <a:ext cx="12192000" cy="5255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92062" y="242230"/>
            <a:ext cx="3962400" cy="81318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169567"/>
            <a:ext cx="1498350" cy="137473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341340" y="613423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rgbClr val="777777"/>
                </a:solidFill>
                <a:latin typeface="Arial Black" pitchFamily="34" charset="0"/>
              </a:rPr>
              <a:t>Enterprise</a:t>
            </a:r>
            <a:r>
              <a:rPr lang="en-US" dirty="0">
                <a:solidFill>
                  <a:srgbClr val="777777"/>
                </a:solidFill>
                <a:latin typeface="Arial Black" pitchFamily="34" charset="0"/>
              </a:rPr>
              <a:t> Learning</a:t>
            </a:r>
            <a:endParaRPr lang="en-US" baseline="30000" dirty="0">
              <a:solidFill>
                <a:srgbClr val="777777"/>
              </a:solidFill>
              <a:latin typeface="Arial Black" pitchFamily="34" charset="0"/>
            </a:endParaRPr>
          </a:p>
        </p:txBody>
      </p:sp>
      <p:pic>
        <p:nvPicPr>
          <p:cNvPr id="34" name="Picture 33" descr="division-bar-title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12000" y="2662997"/>
            <a:ext cx="5080000" cy="7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83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488025"/>
            <a:ext cx="12192000" cy="5218300"/>
            <a:chOff x="0" y="1488025"/>
            <a:chExt cx="12192000" cy="52183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88025"/>
              <a:ext cx="12192000" cy="52183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16727" y="1914099"/>
              <a:ext cx="9356437" cy="2519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70618" y="4599834"/>
              <a:ext cx="3380509" cy="952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27" y="3487262"/>
            <a:ext cx="2797545" cy="1738244"/>
          </a:xfrm>
          <a:prstGeom prst="roundRect">
            <a:avLst>
              <a:gd name="adj" fmla="val 8594"/>
            </a:avLst>
          </a:prstGeom>
          <a:solidFill>
            <a:srgbClr val="2585A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19" y="3498037"/>
            <a:ext cx="2797545" cy="1738244"/>
          </a:xfrm>
          <a:prstGeom prst="roundRect">
            <a:avLst>
              <a:gd name="adj" fmla="val 8594"/>
            </a:avLst>
          </a:prstGeom>
          <a:solidFill>
            <a:srgbClr val="2585A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9" y="3483005"/>
            <a:ext cx="2797545" cy="1738244"/>
          </a:xfrm>
          <a:prstGeom prst="roundRect">
            <a:avLst>
              <a:gd name="adj" fmla="val 8594"/>
            </a:avLst>
          </a:prstGeom>
          <a:solidFill>
            <a:srgbClr val="2585A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229600" y="127000"/>
            <a:ext cx="3962400" cy="81318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63C5C-879A-4C9B-B23A-E4C9F12C4D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048" y="6696371"/>
            <a:ext cx="12188952" cy="45719"/>
          </a:xfrm>
          <a:prstGeom prst="rect">
            <a:avLst/>
          </a:prstGeom>
          <a:solidFill>
            <a:srgbClr val="80576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126182" y="1448934"/>
            <a:ext cx="3475097" cy="466643"/>
            <a:chOff x="767429" y="1751469"/>
            <a:chExt cx="1263420" cy="1146449"/>
          </a:xfrm>
        </p:grpSpPr>
        <p:sp>
          <p:nvSpPr>
            <p:cNvPr id="23" name="Rectangle 22"/>
            <p:cNvSpPr/>
            <p:nvPr/>
          </p:nvSpPr>
          <p:spPr>
            <a:xfrm>
              <a:off x="767429" y="1751469"/>
              <a:ext cx="1263420" cy="9877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791134" y="1910203"/>
              <a:ext cx="1239715" cy="987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Contact The Office</a:t>
              </a:r>
            </a:p>
          </p:txBody>
        </p:sp>
      </p:grpSp>
      <p:sp>
        <p:nvSpPr>
          <p:cNvPr id="35" name="Down Arrow 34"/>
          <p:cNvSpPr/>
          <p:nvPr userDrawn="1"/>
        </p:nvSpPr>
        <p:spPr>
          <a:xfrm>
            <a:off x="4934136" y="3218046"/>
            <a:ext cx="355006" cy="264959"/>
          </a:xfrm>
          <a:prstGeom prst="downArrow">
            <a:avLst/>
          </a:prstGeom>
          <a:solidFill>
            <a:srgbClr val="805763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 userDrawn="1"/>
        </p:nvSpPr>
        <p:spPr>
          <a:xfrm>
            <a:off x="7288518" y="3218046"/>
            <a:ext cx="355006" cy="264959"/>
          </a:xfrm>
          <a:prstGeom prst="downArrow">
            <a:avLst/>
          </a:prstGeom>
          <a:solidFill>
            <a:srgbClr val="805763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 userDrawn="1"/>
        </p:nvSpPr>
        <p:spPr>
          <a:xfrm>
            <a:off x="9655589" y="3218046"/>
            <a:ext cx="355006" cy="264959"/>
          </a:xfrm>
          <a:prstGeom prst="downArrow">
            <a:avLst/>
          </a:prstGeom>
          <a:solidFill>
            <a:srgbClr val="805763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94592" y="1944161"/>
            <a:ext cx="6942857" cy="1253270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68074" y="3624816"/>
            <a:ext cx="2631594" cy="1461924"/>
          </a:xfrm>
        </p:spPr>
        <p:txBody>
          <a:bodyPr>
            <a:normAutofit/>
          </a:bodyPr>
          <a:lstStyle>
            <a:lvl1pPr marL="0" indent="0" algn="l">
              <a:buFont typeface="Arial" panose="020B060402020209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Address information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054821" y="3624816"/>
            <a:ext cx="2631594" cy="1461924"/>
          </a:xfrm>
        </p:spPr>
        <p:txBody>
          <a:bodyPr>
            <a:normAutofit/>
          </a:bodyPr>
          <a:lstStyle>
            <a:lvl1pPr marL="0" indent="0" algn="l">
              <a:buFont typeface="Arial" panose="020B060402020209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phone information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895003" y="3624816"/>
            <a:ext cx="2631594" cy="1461924"/>
          </a:xfrm>
        </p:spPr>
        <p:txBody>
          <a:bodyPr>
            <a:normAutofit/>
          </a:bodyPr>
          <a:lstStyle>
            <a:lvl1pPr marL="0" indent="0" algn="l">
              <a:buFont typeface="Arial" panose="020B060402020209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email address information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860647" y="188832"/>
            <a:ext cx="408714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latin typeface="Arial Black" pitchFamily="34" charset="0"/>
              </a:rPr>
              <a:t>State Purchasing Division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05"/>
            <a:ext cx="1300681" cy="12640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104"/>
            <a:ext cx="12192000" cy="268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1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60" y="1470029"/>
            <a:ext cx="4435376" cy="7984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19" name="Round Same Side Corner Rectangle 18"/>
          <p:cNvSpPr/>
          <p:nvPr/>
        </p:nvSpPr>
        <p:spPr>
          <a:xfrm flipV="1">
            <a:off x="6105626" y="2268437"/>
            <a:ext cx="4426908" cy="372309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rgbClr val="1C596A"/>
            </a:solidFill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flipV="1">
            <a:off x="1194959" y="2268437"/>
            <a:ext cx="4426908" cy="372309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rgbClr val="1C596A"/>
            </a:solidFill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0352" y="1"/>
            <a:ext cx="11997583" cy="757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17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278467" y="2311873"/>
            <a:ext cx="4343400" cy="3572461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6189134" y="2311873"/>
            <a:ext cx="4343400" cy="3572461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01" y="1638401"/>
            <a:ext cx="443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We Covered Today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22" y="1470029"/>
            <a:ext cx="4435376" cy="798408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6108531" y="1638401"/>
            <a:ext cx="442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We Covered Today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39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19" name="Round Same Side Corner Rectangle 18"/>
          <p:cNvSpPr/>
          <p:nvPr/>
        </p:nvSpPr>
        <p:spPr>
          <a:xfrm flipV="1">
            <a:off x="6105626" y="2268437"/>
            <a:ext cx="4426908" cy="372309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rgbClr val="1C596A"/>
            </a:solidFill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flipV="1">
            <a:off x="1194959" y="2268437"/>
            <a:ext cx="4426908" cy="372309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rgbClr val="1C596A"/>
            </a:solidFill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278467" y="2311873"/>
            <a:ext cx="4343400" cy="3572461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6189134" y="2311873"/>
            <a:ext cx="4343400" cy="3572461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094842" y="1466243"/>
            <a:ext cx="442806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30486" y="1"/>
            <a:ext cx="11833625" cy="757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95" y="1467012"/>
            <a:ext cx="4453128" cy="801658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85637" y="1480920"/>
            <a:ext cx="442806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26" y="1467012"/>
            <a:ext cx="4453128" cy="801658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094842" y="1480920"/>
            <a:ext cx="442806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28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508554"/>
            <a:ext cx="10533888" cy="79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0352" y="1"/>
            <a:ext cx="11997583" cy="757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17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38200" y="2311873"/>
            <a:ext cx="10515599" cy="3572461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0687" y="1676925"/>
            <a:ext cx="426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We Covered Today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94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9090" y="857838"/>
            <a:ext cx="4667248" cy="5460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37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29600" y="127000"/>
            <a:ext cx="3962400" cy="81318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1" name="Rectangle 10"/>
          <p:cNvSpPr/>
          <p:nvPr userDrawn="1"/>
        </p:nvSpPr>
        <p:spPr>
          <a:xfrm>
            <a:off x="1860647" y="188832"/>
            <a:ext cx="408714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latin typeface="Arial Black" pitchFamily="34" charset="0"/>
              </a:rPr>
              <a:t>State Purchasing Division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05"/>
            <a:ext cx="1300681" cy="1264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104"/>
            <a:ext cx="12192000" cy="268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80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05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9869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8555"/>
            <a:ext cx="6172200" cy="4535581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58529"/>
            <a:ext cx="3932237" cy="346560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645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2607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56295"/>
            <a:ext cx="6172200" cy="4389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26270"/>
            <a:ext cx="3932237" cy="33199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08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98" y="1"/>
            <a:ext cx="12063101" cy="757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07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66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5440" y="2298603"/>
            <a:ext cx="5811837" cy="194488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08917" y="371022"/>
            <a:ext cx="1944882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2000"/>
            </a:lvl2pPr>
            <a:lvl3pPr marL="1143000" indent="-228600">
              <a:buFont typeface="Wingdings" panose="05000000000000000000" pitchFamily="2" charset="2"/>
              <a:buChar char="ü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56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Picture 7" descr="division-bar-titl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0" y="2493315"/>
            <a:ext cx="5080000" cy="762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888567" y="3162300"/>
            <a:ext cx="5327651" cy="406400"/>
          </a:xfrm>
        </p:spPr>
        <p:txBody>
          <a:bodyPr anchor="t"/>
          <a:lstStyle>
            <a:lvl1pPr algn="r">
              <a:buNone/>
              <a:defRPr sz="1400"/>
            </a:lvl1pPr>
          </a:lstStyle>
          <a:p>
            <a:pPr lvl="0"/>
            <a:r>
              <a:rPr lang="en-US" sz="1800" dirty="0">
                <a:solidFill>
                  <a:srgbClr val="897865"/>
                </a:solidFill>
                <a:latin typeface="Helvetica"/>
                <a:cs typeface="Helvetica"/>
              </a:rPr>
              <a:t>May 18, 2039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601" y="2593976"/>
            <a:ext cx="10606617" cy="5429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z="3000" dirty="0">
                <a:solidFill>
                  <a:srgbClr val="897865"/>
                </a:solidFill>
                <a:latin typeface="Helvetica"/>
                <a:cs typeface="Helvetica"/>
              </a:rPr>
              <a:t>Title of Presentation</a:t>
            </a:r>
            <a:br>
              <a:rPr lang="en-US" sz="1800" dirty="0">
                <a:solidFill>
                  <a:srgbClr val="897865"/>
                </a:solidFill>
                <a:latin typeface="Helvetica"/>
                <a:cs typeface="Helvetica"/>
              </a:rPr>
            </a:b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865291" y="2070101"/>
            <a:ext cx="5327651" cy="371474"/>
          </a:xfrm>
        </p:spPr>
        <p:txBody>
          <a:bodyPr anchor="t">
            <a:normAutofit/>
          </a:bodyPr>
          <a:lstStyle>
            <a:lvl1pPr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1400" dirty="0">
                <a:solidFill>
                  <a:srgbClr val="5A5B5C"/>
                </a:solidFill>
                <a:latin typeface="Helvetica"/>
                <a:cs typeface="Helvetica"/>
              </a:rPr>
              <a:t>State Purchasing</a:t>
            </a:r>
          </a:p>
        </p:txBody>
      </p:sp>
    </p:spTree>
    <p:extLst>
      <p:ext uri="{BB962C8B-B14F-4D97-AF65-F5344CB8AC3E}">
        <p14:creationId xmlns:p14="http://schemas.microsoft.com/office/powerpoint/2010/main" val="94867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E5E7B2-4B71-7A43-BC44-F4819E97019F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1333" y="6356351"/>
            <a:ext cx="1761067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821333" y="6794500"/>
            <a:ext cx="1761067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71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65600" y="1600201"/>
            <a:ext cx="74168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107389-A409-5543-B676-2851FE5A92FD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" y="1600200"/>
            <a:ext cx="3302000" cy="2057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821333" y="6794500"/>
            <a:ext cx="1761067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3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6120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3955"/>
            <a:ext cx="5384800" cy="4525963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3955"/>
            <a:ext cx="5384800" cy="4525963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70105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18BA3A-952D-2C4A-B4A6-9EB64E43522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1333" y="6356351"/>
            <a:ext cx="1761067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821333" y="6794500"/>
            <a:ext cx="1761067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25" y="274638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26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26" y="2174875"/>
            <a:ext cx="5386917" cy="3951288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3D481-B351-C340-B6D0-CA184C80198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1333" y="6356351"/>
            <a:ext cx="1761067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9821333" y="6794500"/>
            <a:ext cx="1761067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3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E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768600"/>
            <a:ext cx="109728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Break Page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568700"/>
            <a:ext cx="10972800" cy="431800"/>
          </a:xfrm>
        </p:spPr>
        <p:txBody>
          <a:bodyPr>
            <a:noAutofit/>
          </a:bodyPr>
          <a:lstStyle>
            <a:lvl1pPr algn="ctr">
              <a:buNone/>
              <a:defRPr sz="1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Sub-title / Information</a:t>
            </a:r>
          </a:p>
        </p:txBody>
      </p:sp>
    </p:spTree>
    <p:extLst>
      <p:ext uri="{BB962C8B-B14F-4D97-AF65-F5344CB8AC3E}">
        <p14:creationId xmlns:p14="http://schemas.microsoft.com/office/powerpoint/2010/main" val="313821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17F7C3-3440-6842-A495-A2A65F634BDC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1333" y="6356351"/>
            <a:ext cx="1761067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821333" y="6794500"/>
            <a:ext cx="1761067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7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16E325-9338-9A43-9F90-FAE9B105EE1A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1333" y="6356351"/>
            <a:ext cx="1761067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821333" y="6794500"/>
            <a:ext cx="1761067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8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ach-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2267" y="2298700"/>
            <a:ext cx="7179733" cy="45593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71750" y="2773324"/>
            <a:ext cx="519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5A5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Purchasing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571749" y="3269820"/>
            <a:ext cx="8636000" cy="52748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1.800.555.555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02418" y="3797300"/>
            <a:ext cx="4032249" cy="520700"/>
          </a:xfr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www.doas.ga.gov</a:t>
            </a:r>
            <a:endParaRPr lang="en-US" dirty="0"/>
          </a:p>
        </p:txBody>
      </p:sp>
      <p:pic>
        <p:nvPicPr>
          <p:cNvPr id="7" name="Picture 6" descr="DOAS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2368327"/>
            <a:ext cx="2015067" cy="1511300"/>
          </a:xfrm>
          <a:prstGeom prst="rect">
            <a:avLst/>
          </a:prstGeom>
        </p:spPr>
      </p:pic>
      <p:pic>
        <p:nvPicPr>
          <p:cNvPr id="8" name="Picture 7" descr="division-bar-titl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4667" y="3092181"/>
            <a:ext cx="9567332" cy="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8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09738"/>
            <a:ext cx="10515600" cy="4379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169567"/>
            <a:ext cx="1498350" cy="13747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41340" y="613423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rgbClr val="777777"/>
                </a:solidFill>
                <a:latin typeface="Arial Black" pitchFamily="34" charset="0"/>
              </a:rPr>
              <a:t>Enterprise</a:t>
            </a:r>
            <a:r>
              <a:rPr lang="en-US" dirty="0">
                <a:solidFill>
                  <a:srgbClr val="777777"/>
                </a:solidFill>
                <a:latin typeface="Arial Black" pitchFamily="34" charset="0"/>
              </a:rPr>
              <a:t> Learning</a:t>
            </a:r>
            <a:endParaRPr lang="en-US" baseline="30000" dirty="0">
              <a:solidFill>
                <a:srgbClr val="777777"/>
              </a:solidFill>
              <a:latin typeface="Arial Black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92062" y="242230"/>
            <a:ext cx="3962400" cy="81318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856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9BB53-4CFF-48ED-9369-321827A9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7679-FCCD-4DD1-864D-0EA2B02506F6}" type="datetimeFigureOut">
              <a:rPr lang="en-US"/>
              <a:pPr>
                <a:defRPr/>
              </a:pPr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B3912-E14E-4FEE-BD18-06381C3C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791F-AAB5-43D9-A0C8-84C29D85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D58C4-445E-43D9-AD19-97756E6C6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41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24" y="21447"/>
            <a:ext cx="12038176" cy="68600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2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86" y="1"/>
            <a:ext cx="11833625" cy="757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6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92" y="1644558"/>
            <a:ext cx="7772308" cy="4393905"/>
          </a:xfrm>
          <a:prstGeom prst="roundRect">
            <a:avLst>
              <a:gd name="adj" fmla="val 8594"/>
            </a:avLst>
          </a:prstGeom>
          <a:solidFill>
            <a:srgbClr val="2585A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29600" y="127000"/>
            <a:ext cx="3962400" cy="81318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1" name="Rectangle 20"/>
          <p:cNvSpPr/>
          <p:nvPr userDrawn="1"/>
        </p:nvSpPr>
        <p:spPr>
          <a:xfrm>
            <a:off x="1860647" y="188832"/>
            <a:ext cx="408714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latin typeface="Arial Black" pitchFamily="34" charset="0"/>
              </a:rPr>
              <a:t>State Purchasing Division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209800" y="2355503"/>
            <a:ext cx="7772400" cy="2057228"/>
          </a:xfrm>
          <a:prstGeom prst="rect">
            <a:avLst/>
          </a:prstGeom>
          <a:gradFill flip="none" rotWithShape="1">
            <a:gsLst>
              <a:gs pos="0">
                <a:srgbClr val="4AB8D6">
                  <a:shade val="30000"/>
                  <a:satMod val="115000"/>
                </a:srgbClr>
              </a:gs>
              <a:gs pos="50000">
                <a:srgbClr val="4AB8D6">
                  <a:shade val="67500"/>
                  <a:satMod val="115000"/>
                </a:srgbClr>
              </a:gs>
              <a:gs pos="100000">
                <a:srgbClr val="4AB8D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267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68073" y="2541176"/>
            <a:ext cx="2050472" cy="1759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your picture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157984" y="1851700"/>
            <a:ext cx="778154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Your Presenter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088296" y="2628556"/>
            <a:ext cx="2982733" cy="15111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68073" y="4555975"/>
            <a:ext cx="5689167" cy="1406286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9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experience information</a:t>
            </a:r>
          </a:p>
        </p:txBody>
      </p:sp>
      <p:sp>
        <p:nvSpPr>
          <p:cNvPr id="17" name="Rectangle 29"/>
          <p:cNvSpPr/>
          <p:nvPr/>
        </p:nvSpPr>
        <p:spPr>
          <a:xfrm>
            <a:off x="6077807" y="2582062"/>
            <a:ext cx="2993221" cy="1624506"/>
          </a:xfrm>
          <a:prstGeom prst="roundRect">
            <a:avLst/>
          </a:prstGeom>
          <a:noFill/>
          <a:ln w="28575">
            <a:solidFill>
              <a:srgbClr val="1C59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05"/>
            <a:ext cx="1300681" cy="12640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104"/>
            <a:ext cx="12192000" cy="268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8" y="1883661"/>
            <a:ext cx="4908760" cy="4082907"/>
          </a:xfrm>
          <a:prstGeom prst="roundRect">
            <a:avLst>
              <a:gd name="adj" fmla="val 8594"/>
            </a:avLst>
          </a:prstGeom>
          <a:solidFill>
            <a:srgbClr val="2585A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Rectangle 36"/>
          <p:cNvSpPr/>
          <p:nvPr userDrawn="1"/>
        </p:nvSpPr>
        <p:spPr>
          <a:xfrm>
            <a:off x="776502" y="2536025"/>
            <a:ext cx="4907656" cy="2057228"/>
          </a:xfrm>
          <a:prstGeom prst="rect">
            <a:avLst/>
          </a:prstGeom>
          <a:gradFill flip="none" rotWithShape="1">
            <a:gsLst>
              <a:gs pos="0">
                <a:srgbClr val="4AB8D6">
                  <a:shade val="30000"/>
                  <a:satMod val="115000"/>
                </a:srgbClr>
              </a:gs>
              <a:gs pos="50000">
                <a:srgbClr val="4AB8D6">
                  <a:shade val="67500"/>
                  <a:satMod val="115000"/>
                </a:srgbClr>
              </a:gs>
              <a:gs pos="100000">
                <a:srgbClr val="4AB8D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267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29600" y="127000"/>
            <a:ext cx="3962400" cy="81318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5368" y="2763643"/>
            <a:ext cx="1641627" cy="16494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your picture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75398" y="2074167"/>
            <a:ext cx="48521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Your Presenter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2739646" y="2787893"/>
            <a:ext cx="2812641" cy="16223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1085484" y="4593253"/>
            <a:ext cx="4167397" cy="1318636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9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experience information</a:t>
            </a:r>
          </a:p>
        </p:txBody>
      </p:sp>
      <p:sp>
        <p:nvSpPr>
          <p:cNvPr id="17" name="Rectangle 29"/>
          <p:cNvSpPr/>
          <p:nvPr/>
        </p:nvSpPr>
        <p:spPr>
          <a:xfrm>
            <a:off x="2733208" y="2763643"/>
            <a:ext cx="2819079" cy="1646555"/>
          </a:xfrm>
          <a:prstGeom prst="roundRect">
            <a:avLst/>
          </a:prstGeom>
          <a:noFill/>
          <a:ln w="28575">
            <a:solidFill>
              <a:srgbClr val="1C59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860647" y="188832"/>
            <a:ext cx="408714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latin typeface="Arial Black" pitchFamily="34" charset="0"/>
              </a:rPr>
              <a:t>State Purchasing Division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05"/>
            <a:ext cx="1300681" cy="12640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104"/>
            <a:ext cx="12192000" cy="2685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77" y="1883661"/>
            <a:ext cx="4908760" cy="4082907"/>
          </a:xfrm>
          <a:prstGeom prst="roundRect">
            <a:avLst>
              <a:gd name="adj" fmla="val 8594"/>
            </a:avLst>
          </a:prstGeom>
          <a:solidFill>
            <a:srgbClr val="2585A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Rectangle 38"/>
          <p:cNvSpPr/>
          <p:nvPr userDrawn="1"/>
        </p:nvSpPr>
        <p:spPr>
          <a:xfrm>
            <a:off x="6374481" y="2536025"/>
            <a:ext cx="4907656" cy="2057228"/>
          </a:xfrm>
          <a:prstGeom prst="rect">
            <a:avLst/>
          </a:prstGeom>
          <a:gradFill flip="none" rotWithShape="1">
            <a:gsLst>
              <a:gs pos="0">
                <a:srgbClr val="4AB8D6">
                  <a:shade val="30000"/>
                  <a:satMod val="115000"/>
                </a:srgbClr>
              </a:gs>
              <a:gs pos="50000">
                <a:srgbClr val="4AB8D6">
                  <a:shade val="67500"/>
                  <a:satMod val="115000"/>
                </a:srgbClr>
              </a:gs>
              <a:gs pos="100000">
                <a:srgbClr val="4AB8D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267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543347" y="2763643"/>
            <a:ext cx="1641627" cy="16494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your picture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6373377" y="2074167"/>
            <a:ext cx="48521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Your Presenter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337625" y="2787893"/>
            <a:ext cx="2812641" cy="16223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683463" y="4593253"/>
            <a:ext cx="4167397" cy="1318636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9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experience information</a:t>
            </a:r>
          </a:p>
        </p:txBody>
      </p:sp>
      <p:sp>
        <p:nvSpPr>
          <p:cNvPr id="44" name="Rectangle 29"/>
          <p:cNvSpPr/>
          <p:nvPr userDrawn="1"/>
        </p:nvSpPr>
        <p:spPr>
          <a:xfrm>
            <a:off x="8331187" y="2763643"/>
            <a:ext cx="2819079" cy="1646555"/>
          </a:xfrm>
          <a:prstGeom prst="roundRect">
            <a:avLst/>
          </a:prstGeom>
          <a:noFill/>
          <a:ln w="28575">
            <a:solidFill>
              <a:srgbClr val="1C59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25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 Rules1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29600" y="127000"/>
            <a:ext cx="3962400" cy="813188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16" name="Group 15"/>
          <p:cNvGrpSpPr/>
          <p:nvPr userDrawn="1"/>
        </p:nvGrpSpPr>
        <p:grpSpPr>
          <a:xfrm>
            <a:off x="2961686" y="1506703"/>
            <a:ext cx="5639594" cy="457200"/>
            <a:chOff x="767429" y="1751469"/>
            <a:chExt cx="1263420" cy="987715"/>
          </a:xfrm>
        </p:grpSpPr>
        <p:sp>
          <p:nvSpPr>
            <p:cNvPr id="22" name="Rectangle 21"/>
            <p:cNvSpPr/>
            <p:nvPr/>
          </p:nvSpPr>
          <p:spPr>
            <a:xfrm>
              <a:off x="767429" y="1751469"/>
              <a:ext cx="1263420" cy="9877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91134" y="1751469"/>
              <a:ext cx="1239715" cy="987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Before We Start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4444" y="2241395"/>
            <a:ext cx="2021680" cy="200917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416812" y="4328620"/>
            <a:ext cx="1753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Set your cell phone to vibrate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6800962" y="4328620"/>
            <a:ext cx="1753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Don’t text and learn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9251199" y="4328620"/>
            <a:ext cx="175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Ask questions</a:t>
            </a:r>
            <a:r>
              <a:rPr lang="en-US" baseline="0" dirty="0"/>
              <a:t> during the presentation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343099" y="2330325"/>
            <a:ext cx="1920240" cy="1920240"/>
            <a:chOff x="764487" y="2074874"/>
            <a:chExt cx="1920240" cy="1920240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38200" y="2152192"/>
              <a:ext cx="1785188" cy="1777024"/>
            </a:xfrm>
            <a:prstGeom prst="rect">
              <a:avLst/>
            </a:prstGeom>
          </p:spPr>
        </p:pic>
        <p:sp>
          <p:nvSpPr>
            <p:cNvPr id="35" name="Oval 34"/>
            <p:cNvSpPr/>
            <p:nvPr userDrawn="1"/>
          </p:nvSpPr>
          <p:spPr>
            <a:xfrm>
              <a:off x="764487" y="2074874"/>
              <a:ext cx="1920240" cy="1920240"/>
            </a:xfrm>
            <a:prstGeom prst="ellipse">
              <a:avLst/>
            </a:prstGeom>
            <a:noFill/>
            <a:ln w="155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9147229" y="2330325"/>
            <a:ext cx="1920240" cy="1920240"/>
            <a:chOff x="5854948" y="2235512"/>
            <a:chExt cx="1920240" cy="1920240"/>
          </a:xfrm>
        </p:grpSpPr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39028" y="2635384"/>
              <a:ext cx="919120" cy="1089814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 userDrawn="1"/>
          </p:nvGrpSpPr>
          <p:grpSpPr>
            <a:xfrm>
              <a:off x="5854948" y="2235512"/>
              <a:ext cx="1920240" cy="1920240"/>
              <a:chOff x="5854948" y="2235512"/>
              <a:chExt cx="1920240" cy="1920240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5996198" y="2371892"/>
                <a:ext cx="1645920" cy="1645920"/>
              </a:xfrm>
              <a:prstGeom prst="ellipse">
                <a:avLst/>
              </a:prstGeom>
              <a:noFill/>
              <a:ln w="155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5854948" y="2235512"/>
                <a:ext cx="1920240" cy="1920240"/>
              </a:xfrm>
              <a:prstGeom prst="ellipse">
                <a:avLst/>
              </a:prstGeom>
              <a:noFill/>
              <a:ln w="155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336" y="2457408"/>
            <a:ext cx="1703678" cy="1700797"/>
          </a:xfrm>
          <a:prstGeom prst="rect">
            <a:avLst/>
          </a:prstGeom>
        </p:spPr>
      </p:pic>
      <p:sp>
        <p:nvSpPr>
          <p:cNvPr id="42" name="Rectangle 29"/>
          <p:cNvSpPr/>
          <p:nvPr userDrawn="1"/>
        </p:nvSpPr>
        <p:spPr>
          <a:xfrm>
            <a:off x="4038600" y="2044588"/>
            <a:ext cx="7543799" cy="3521478"/>
          </a:xfrm>
          <a:prstGeom prst="roundRect">
            <a:avLst/>
          </a:prstGeom>
          <a:noFill/>
          <a:ln w="28575">
            <a:solidFill>
              <a:srgbClr val="9D62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1860647" y="188832"/>
            <a:ext cx="408714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latin typeface="Arial Black" pitchFamily="34" charset="0"/>
              </a:rPr>
              <a:t>State Purchasing Division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05"/>
            <a:ext cx="1300681" cy="12640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104"/>
            <a:ext cx="12192000" cy="268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33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7" y="1569882"/>
            <a:ext cx="3763147" cy="532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-16183"/>
            <a:ext cx="12199594" cy="79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352" y="1"/>
            <a:ext cx="11997583" cy="757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Are We Covering Today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69" y="1459531"/>
            <a:ext cx="14287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9390" y="2102114"/>
            <a:ext cx="3763145" cy="3982490"/>
          </a:xfrm>
        </p:spPr>
        <p:txBody>
          <a:bodyPr>
            <a:normAutofit/>
          </a:bodyPr>
          <a:lstStyle>
            <a:lvl1pPr>
              <a:defRPr sz="1800"/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agenda items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946953" y="2154656"/>
            <a:ext cx="3763145" cy="392994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None/>
              <a:defRPr sz="1800"/>
            </a:lvl2pPr>
            <a:lvl3pPr marL="914400" indent="0">
              <a:buFont typeface="Wingdings" panose="05000000000000000000" pitchFamily="2" charset="2"/>
              <a:buNone/>
              <a:defRPr sz="1800"/>
            </a:lvl3pPr>
            <a:lvl4pPr marL="1371600" indent="0">
              <a:buFont typeface="Wingdings" panose="05000000000000000000" pitchFamily="2" charset="2"/>
              <a:buNone/>
              <a:defRPr sz="1800"/>
            </a:lvl4pPr>
            <a:lvl5pPr marL="1828800" indent="0">
              <a:buFont typeface="Courier New" panose="02070309020205020404" pitchFamily="49" charset="0"/>
              <a:buNone/>
              <a:defRPr sz="1800"/>
            </a:lvl5pPr>
          </a:lstStyle>
          <a:p>
            <a:pPr lvl="0"/>
            <a:r>
              <a:rPr lang="en-US" dirty="0"/>
              <a:t>Click to add description of the topic being reviewed in this course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9386" y="1578894"/>
            <a:ext cx="367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51" y="1616793"/>
            <a:ext cx="3763147" cy="53223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946951" y="1623182"/>
            <a:ext cx="3763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Topics of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91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0" y="1"/>
            <a:ext cx="12063100" cy="757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3C5C-879A-4C9B-B23A-E4C9F12C4DDF}" type="slidenum">
              <a:rPr lang="en-US" smtClean="0"/>
              <a:t>‹#›</a:t>
            </a:fld>
            <a:endParaRPr lang="en-US"/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4978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8" r:id="rId7"/>
    <p:sldLayoutId id="2147483666" r:id="rId8"/>
    <p:sldLayoutId id="2147483654" r:id="rId9"/>
    <p:sldLayoutId id="2147483662" r:id="rId10"/>
    <p:sldLayoutId id="2147483663" r:id="rId11"/>
    <p:sldLayoutId id="2147483667" r:id="rId12"/>
    <p:sldLayoutId id="2147483665" r:id="rId13"/>
    <p:sldLayoutId id="2147483660" r:id="rId14"/>
    <p:sldLayoutId id="214748366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DDAE-9BD0-964D-AD24-69C6AD29FD93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821333" y="6356351"/>
            <a:ext cx="1761067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rgbClr val="897865"/>
                </a:solidFill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rgbClr val="897865"/>
          </a:solidFill>
          <a:latin typeface="Helvetica"/>
          <a:ea typeface="+mj-ea"/>
          <a:cs typeface="Helvetica"/>
        </a:defRPr>
      </a:lvl1pPr>
    </p:titleStyle>
    <p:bodyStyle>
      <a:lvl1pPr marL="3429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254E8E"/>
        </a:buClr>
        <a:buSzPct val="115000"/>
        <a:buFont typeface="Wingdings" charset="2"/>
        <a:buChar char="§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1pPr>
      <a:lvl2pPr marL="74295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2pPr>
      <a:lvl3pPr marL="11430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3pPr>
      <a:lvl4pPr marL="16002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4pPr>
      <a:lvl5pPr marL="20574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doas.ga.gov/assets/State%20Purchasing/Window%20Shopper%20Quick%20Reference%20Guides/EDGE-%20You%20are%20not%20authorized%20issue.pdf" TargetMode="External"/><Relationship Id="rId5" Type="http://schemas.openxmlformats.org/officeDocument/2006/relationships/hyperlink" Target="https://doas.ga.gov/assets/State%20Purchasing/Window%20Shopper%20Quick%20Reference%20Guides/Google%20Chrome%20-%20You%20are%20not%20authorized%20to%20access%20this%20component.pdf" TargetMode="External"/><Relationship Id="rId4" Type="http://schemas.openxmlformats.org/officeDocument/2006/relationships/image" Target="cid:image004.png@01D698BE.EEE23A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845116" y="845645"/>
            <a:ext cx="5120640" cy="17940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State Purchasing Division</a:t>
            </a: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10107168" y="2715075"/>
            <a:ext cx="1858588" cy="869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Leena Patel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IT Business Analyst III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State Purchasing Division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F46D8-5121-48A7-8CF7-BA6C75D3A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44" y="37617"/>
            <a:ext cx="3373483" cy="1548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51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29" y="274638"/>
            <a:ext cx="7069832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Non-Catalog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C880E-442F-44DE-A641-0CB29F22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56" y="1154928"/>
            <a:ext cx="8251620" cy="52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29" y="274638"/>
            <a:ext cx="7069832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NIGP Code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27852-AAE3-4FED-9886-D1C4C7B1C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17" y="1417638"/>
            <a:ext cx="9417537" cy="1475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07385-AFE1-4B5D-910A-A34C3B9FD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18" y="2997843"/>
            <a:ext cx="9493738" cy="36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29" y="274638"/>
            <a:ext cx="7069832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Shopping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61337-7809-45B2-A8B9-5775C9E6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18" y="1604183"/>
            <a:ext cx="11155006" cy="4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3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29" y="274638"/>
            <a:ext cx="7069832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Shopping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89C80-84E9-41DD-832D-2450ABE1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0" y="1530849"/>
            <a:ext cx="10828990" cy="48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29" y="274638"/>
            <a:ext cx="7069832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Shopping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9DE3E-4705-4B39-9CE5-C47F44D91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17" y="1417637"/>
            <a:ext cx="11406027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9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29" y="274638"/>
            <a:ext cx="7069832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Shopping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4E99C-47D9-47EA-9914-89BD2BBDB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18" y="1417638"/>
            <a:ext cx="11395753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806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Assign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1725-CF67-4F60-A061-C77F0BBF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29" y="1805220"/>
            <a:ext cx="5231563" cy="3455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6A1FD1-2A52-4CD6-8F13-725DD622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244" y="1805219"/>
            <a:ext cx="4927069" cy="34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806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User Search to Assign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1A10B-8A0F-4501-B6C7-981D91D2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55" y="1436692"/>
            <a:ext cx="4335251" cy="490060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BA9C808-ACD3-4C4F-AFD2-C5A3C2B3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66" y="1379538"/>
            <a:ext cx="7006976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6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806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User Search to Assign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8697A5-5926-4648-B1C7-F197757AB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9" y="1561409"/>
            <a:ext cx="10066123" cy="2011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10CE28-EF8A-47B9-9318-2E824A2C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29" y="3572771"/>
            <a:ext cx="10066123" cy="26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8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Cart Assigned Confirmation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B357B-02A7-4C79-BE5F-971AE2CC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0" y="1606455"/>
            <a:ext cx="11306710" cy="2513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E4E60F-242B-4024-93A5-82917D51D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90" y="4119936"/>
            <a:ext cx="11306710" cy="23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ADCE03-B91B-4D68-86E4-0862771B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086" y="1"/>
            <a:ext cx="9853914" cy="7570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Today’s 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6BA7E8-8332-4060-BCC5-4AD8525B8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Georgia Virtual Catalog New UX Changes</a:t>
            </a:r>
          </a:p>
          <a:p>
            <a:r>
              <a:rPr lang="en-US" sz="4400">
                <a:solidFill>
                  <a:srgbClr val="000000"/>
                </a:solidFill>
              </a:rPr>
              <a:t>Georgia Virtual Catalog new </a:t>
            </a:r>
            <a:r>
              <a:rPr lang="en-US" sz="4400" dirty="0">
                <a:solidFill>
                  <a:srgbClr val="000000"/>
                </a:solidFill>
              </a:rPr>
              <a:t>s</a:t>
            </a:r>
            <a:r>
              <a:rPr lang="en-US" sz="4400">
                <a:solidFill>
                  <a:srgbClr val="000000"/>
                </a:solidFill>
              </a:rPr>
              <a:t>earch </a:t>
            </a:r>
            <a:r>
              <a:rPr lang="en-US" sz="4400" dirty="0">
                <a:solidFill>
                  <a:srgbClr val="000000"/>
                </a:solidFill>
              </a:rPr>
              <a:t>functionality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Google Chrome and Microsoft Edge – You are not authorized error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D93B9-CECF-4E8D-8F87-4BD10295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1163C5C-879A-4C9B-B23A-E4C9F12C4DDF}" type="slidenum">
              <a:rPr lang="en-US" sz="1100">
                <a:solidFill>
                  <a:srgbClr val="898989"/>
                </a:solidFill>
              </a:rPr>
              <a:pPr algn="l">
                <a:spcAft>
                  <a:spcPts val="600"/>
                </a:spcAft>
              </a:pPr>
              <a:t>2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E16A85-747E-42D1-B8E4-8B2F539FA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757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13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Requisition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ADDF8-D8AD-422F-8F4B-CD457829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0" y="1635033"/>
            <a:ext cx="11673155" cy="47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Requisition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37E087-162B-45D5-A5B3-94112150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0" y="1417638"/>
            <a:ext cx="11306710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Purchase Order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23A7A01-B978-4300-8DB4-1D970A31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1520575"/>
            <a:ext cx="11590962" cy="483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62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Purchase Order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702B33-ABE0-411E-943A-FF6D78E8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90" y="1103412"/>
            <a:ext cx="8282683" cy="56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Purchase Order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94B68-4687-41E8-893B-5DFE6451F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5" y="1417637"/>
            <a:ext cx="9851545" cy="52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05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Purchase Order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3ABE8B80-98AC-47DF-A73C-6E98FC92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16" y="1095375"/>
            <a:ext cx="759301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33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New – Create Cart as Requestor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51D56-0967-489B-9821-AC098A48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9" y="1539434"/>
            <a:ext cx="11470512" cy="48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7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New – Submit Cart to Req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C87DB-8182-471B-B857-A536919E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0" y="1417637"/>
            <a:ext cx="11765840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9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New – Resubmit Cart to Req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B7D3A-B844-4D7F-BE4A-C000D74BA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" y="1462104"/>
            <a:ext cx="11887201" cy="48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95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845116" y="845645"/>
            <a:ext cx="5120640" cy="17940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Jaggaer Search Functionality</a:t>
            </a: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7970018" y="2715075"/>
            <a:ext cx="3995738" cy="59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Team Georgia Marketplace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5E81A-2913-43F8-AE5A-B32B6272AF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" y="171632"/>
            <a:ext cx="3350333" cy="13793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89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845116" y="845645"/>
            <a:ext cx="5120640" cy="17940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Jaggaer New UX Changes</a:t>
            </a: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7970018" y="2715075"/>
            <a:ext cx="3995738" cy="59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Team Georgia Marketplace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5E81A-2913-43F8-AE5A-B32B6272AF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" y="171632"/>
            <a:ext cx="3350333" cy="13793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56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New – Search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C0CE9-49F0-470C-9FCD-F03DB0BD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0" y="1516283"/>
            <a:ext cx="11692533" cy="48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9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New – Search Purchase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FD9F42-1567-430E-9BBD-D229D6D2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1771650"/>
            <a:ext cx="11623085" cy="41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845116" y="1713053"/>
            <a:ext cx="5120640" cy="9266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</a:rPr>
              <a:t>Google Chrome and Microsoft Edge –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b="1" i="1" dirty="0"/>
              <a:t>You are not authorized error</a:t>
            </a: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7970018" y="2923419"/>
            <a:ext cx="3995738" cy="59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Team Georgia Marketplace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5E81A-2913-43F8-AE5A-B32B6272AF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" y="171632"/>
            <a:ext cx="3350333" cy="13793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632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734" y="274638"/>
            <a:ext cx="866111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Google Chrome and Microsoft Edge – </a:t>
            </a:r>
            <a:r>
              <a:rPr lang="en-US" i="1" dirty="0">
                <a:solidFill>
                  <a:srgbClr val="0070C0"/>
                </a:solidFill>
              </a:rPr>
              <a:t>You are not authorized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9A85B-A0B8-40F6-8602-F48EF63149A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3" y="4097699"/>
            <a:ext cx="5835570" cy="18386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8F6749-D522-4977-86DE-3A2FF957BF2A}"/>
              </a:ext>
            </a:extLst>
          </p:cNvPr>
          <p:cNvSpPr txBox="1"/>
          <p:nvPr/>
        </p:nvSpPr>
        <p:spPr>
          <a:xfrm>
            <a:off x="1701479" y="1742006"/>
            <a:ext cx="91671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An issue has been identified when accessing the Georgia Virtual Catalogs system using the </a:t>
            </a:r>
            <a:r>
              <a:rPr lang="en-US" b="1" dirty="0">
                <a:effectLst/>
              </a:rPr>
              <a:t>Google Chrome </a:t>
            </a:r>
            <a:r>
              <a:rPr lang="en-US" dirty="0">
                <a:effectLst/>
              </a:rPr>
              <a:t>and </a:t>
            </a:r>
            <a:r>
              <a:rPr lang="en-US" b="1" dirty="0">
                <a:effectLst/>
              </a:rPr>
              <a:t>Microsoft Edge</a:t>
            </a:r>
            <a:r>
              <a:rPr lang="en-US" dirty="0">
                <a:effectLst/>
              </a:rPr>
              <a:t> browsers.  Some users are receiving an error message when attempting to return their carts.  The message states that “</a:t>
            </a:r>
            <a:r>
              <a:rPr lang="en-US" b="1" dirty="0">
                <a:solidFill>
                  <a:srgbClr val="FF0000"/>
                </a:solidFill>
                <a:effectLst/>
              </a:rPr>
              <a:t>You are not authorized to access this component</a:t>
            </a:r>
            <a:r>
              <a:rPr lang="en-US" dirty="0">
                <a:effectLst/>
              </a:rPr>
              <a:t>”.  This message is being received due to a recent change in the browser configuration.</a:t>
            </a:r>
          </a:p>
          <a:p>
            <a:r>
              <a:rPr lang="en-US" dirty="0">
                <a:effectLst/>
              </a:rPr>
              <a:t>A resolution has been identified.  The detailed resolution steps for </a:t>
            </a:r>
            <a:r>
              <a:rPr lang="en-US" dirty="0">
                <a:effectLst/>
                <a:hlinkClick r:id="rId5"/>
              </a:rPr>
              <a:t>Google Chrome </a:t>
            </a:r>
            <a:r>
              <a:rPr lang="en-US" dirty="0">
                <a:effectLst/>
              </a:rPr>
              <a:t>and </a:t>
            </a:r>
            <a:r>
              <a:rPr lang="en-US" dirty="0">
                <a:effectLst/>
                <a:hlinkClick r:id="rId6"/>
              </a:rPr>
              <a:t>Microsoft Edge </a:t>
            </a:r>
            <a:r>
              <a:rPr lang="en-US" dirty="0">
                <a:effectLst/>
              </a:rPr>
              <a:t>should be followed to resolve the issue.</a:t>
            </a:r>
          </a:p>
        </p:txBody>
      </p:sp>
    </p:spTree>
    <p:extLst>
      <p:ext uri="{BB962C8B-B14F-4D97-AF65-F5344CB8AC3E}">
        <p14:creationId xmlns:p14="http://schemas.microsoft.com/office/powerpoint/2010/main" val="139260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806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Shopping 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477D6-410A-49CE-BEB1-1CB7D0D3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92" y="1604520"/>
            <a:ext cx="7014075" cy="24366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835C71-A5F2-4E8F-88C8-74AFA6A1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4" y="4228066"/>
            <a:ext cx="741023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E3446-1053-492A-9D27-5CCBB261C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856" y="2986675"/>
            <a:ext cx="2074520" cy="34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806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Advance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42F62-EE61-4C21-ACF7-BB524A18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57" y="1417638"/>
            <a:ext cx="4233674" cy="509878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23A32C6-840D-4DF0-9DE5-DE8DA813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87" y="1417638"/>
            <a:ext cx="4929658" cy="50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06DEB-6CCF-4F89-A083-AE17BCDFA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901" y="1417638"/>
            <a:ext cx="1302881" cy="30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806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Search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33997-3CDC-40C6-86F5-DF244DFDE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6" y="1417637"/>
            <a:ext cx="11006369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806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Search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2F1E7-DD25-42A8-9179-3535192A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67" y="1493881"/>
            <a:ext cx="10796780" cy="4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177" y="274638"/>
            <a:ext cx="7556041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Search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F8A78-781E-4A7B-85CE-5B5A5D6B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7" y="1417638"/>
            <a:ext cx="11326294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29" y="274638"/>
            <a:ext cx="7069832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Classic Vs. New Non-Catalog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CE7EACD-A346-A34B-BBAF-EF458C812BA9}" type="slidenum">
              <a:rPr lang="en-US"/>
              <a:pPr defTabSz="45720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8851-B939-4C9F-B936-9AB79CBD4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" y="322104"/>
            <a:ext cx="1828800" cy="10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08E9E-98AD-4AF3-A0D5-AACCC2368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408" y="1454053"/>
            <a:ext cx="7951807" cy="43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5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vingTabText_16x9.potx" id="{7AB124CA-59E0-4E4D-A0DF-7C8849CFA91D}" vid="{C43559BE-BEE8-4213-9160-F8D0574DA9D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719721-3f2e-4037-a826-7fe00fbc2e3c">
      <Value>11</Value>
    </TaxCatchAll>
    <EffectiveDate xmlns="0726195c-4e5f-403b-b0e6-5bc4fc6a495f">2021-04-16T01:00:00+00:00</EffectiveDate>
    <Division xmlns="64719721-3f2e-4037-a826-7fe00fbc2e3c" xsi:nil="true"/>
    <CategoryDoc xmlns="0726195c-4e5f-403b-b0e6-5bc4fc6a495f">Category 1</CategoryDoc>
    <b814ba249d91463a8222dc7318a2e120 xmlns="64719721-3f2e-4037-a826-7fe00fbc2e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State Purchasing</TermName>
          <TermId xmlns="http://schemas.microsoft.com/office/infopath/2007/PartnerControls">c42e6466-1f4d-496f-8ab6-8c429e5f88ca</TermId>
        </TermInfo>
      </Terms>
    </b814ba249d91463a8222dc7318a2e120>
    <DocumentDescription xmlns="0726195c-4e5f-403b-b0e6-5bc4fc6a495f">Jaggaer UX Webinar PowerPoint Presentation</DocumentDescription>
    <TaxKeywordTaxHTField xmlns="64719721-3f2e-4037-a826-7fe00fbc2e3c">
      <Terms xmlns="http://schemas.microsoft.com/office/infopath/2007/PartnerControls"/>
    </TaxKeywordTaxHTField>
    <DisplayPriority xmlns="0726195c-4e5f-403b-b0e6-5bc4fc6a495f">1</DisplayPrior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ASAssetContentType" ma:contentTypeID="0x010100B2029F26138C4BFDA158A626F91E876A00C35E3FD99B3E2D449BE32088F1AC2A0E" ma:contentTypeVersion="66" ma:contentTypeDescription="This is used to create DOAS Asset Library" ma:contentTypeScope="" ma:versionID="b32f41f7420ce1f2ea8434cac68ce6dc">
  <xsd:schema xmlns:xsd="http://www.w3.org/2001/XMLSchema" xmlns:xs="http://www.w3.org/2001/XMLSchema" xmlns:p="http://schemas.microsoft.com/office/2006/metadata/properties" xmlns:ns2="0726195c-4e5f-403b-b0e6-5bc4fc6a495f" xmlns:ns3="64719721-3f2e-4037-a826-7fe00fbc2e3c" targetNamespace="http://schemas.microsoft.com/office/2006/metadata/properties" ma:root="true" ma:fieldsID="1f710244c1ae3c11600a6e0158831e35" ns2:_="" ns3:_="">
    <xsd:import namespace="0726195c-4e5f-403b-b0e6-5bc4fc6a495f"/>
    <xsd:import namespace="64719721-3f2e-4037-a826-7fe00fbc2e3c"/>
    <xsd:element name="properties">
      <xsd:complexType>
        <xsd:sequence>
          <xsd:element name="documentManagement">
            <xsd:complexType>
              <xsd:all>
                <xsd:element ref="ns2:CategoryDoc"/>
                <xsd:element ref="ns2:EffectiveDate"/>
                <xsd:element ref="ns2:DocumentDescription"/>
                <xsd:element ref="ns2:DisplayPriority" minOccurs="0"/>
                <xsd:element ref="ns3:b814ba249d91463a8222dc7318a2e120" minOccurs="0"/>
                <xsd:element ref="ns3:TaxCatchAll" minOccurs="0"/>
                <xsd:element ref="ns3:TaxCatchAllLabel" minOccurs="0"/>
                <xsd:element ref="ns3:TaxKeywordTaxHTField" minOccurs="0"/>
                <xsd:element ref="ns3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195c-4e5f-403b-b0e6-5bc4fc6a495f" elementFormDefault="qualified">
    <xsd:import namespace="http://schemas.microsoft.com/office/2006/documentManagement/types"/>
    <xsd:import namespace="http://schemas.microsoft.com/office/infopath/2007/PartnerControls"/>
    <xsd:element name="CategoryDoc" ma:index="8" ma:displayName="Document Category" ma:default="Category 1" ma:description="" ma:format="Dropdown" ma:internalName="CategoryDoc">
      <xsd:simpleType>
        <xsd:restriction base="dms:Choice">
          <xsd:enumeration value="Category 1"/>
          <xsd:enumeration value="Category 2"/>
          <xsd:enumeration value="Category 3"/>
        </xsd:restriction>
      </xsd:simpleType>
    </xsd:element>
    <xsd:element name="EffectiveDate" ma:index="9" ma:displayName="Effective Date" ma:default="[today]" ma:description="" ma:format="DateTime" ma:internalName="EffectiveDate">
      <xsd:simpleType>
        <xsd:restriction base="dms:DateTime"/>
      </xsd:simpleType>
    </xsd:element>
    <xsd:element name="DocumentDescription" ma:index="10" ma:displayName="Document Description" ma:description="Note" ma:internalName="DocumentDescription">
      <xsd:simpleType>
        <xsd:restriction base="dms:Note">
          <xsd:maxLength value="255"/>
        </xsd:restriction>
      </xsd:simpleType>
    </xsd:element>
    <xsd:element name="DisplayPriority" ma:index="11" nillable="true" ma:displayName="Display Priority" ma:format="Dropdown" ma:internalName="DisplayPriority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19721-3f2e-4037-a826-7fe00fbc2e3c" elementFormDefault="qualified">
    <xsd:import namespace="http://schemas.microsoft.com/office/2006/documentManagement/types"/>
    <xsd:import namespace="http://schemas.microsoft.com/office/infopath/2007/PartnerControls"/>
    <xsd:element name="b814ba249d91463a8222dc7318a2e120" ma:index="12" ma:taxonomy="true" ma:internalName="b814ba249d91463a8222dc7318a2e120" ma:taxonomyFieldName="BusinessServices" ma:displayName="Business Services" ma:readOnly="false" ma:default="" ma:fieldId="{b814ba24-9d91-463a-8222-dc7318a2e120}" ma:sspId="24303319-78b4-4866-9de0-bde40737f1d8" ma:termSetId="c54f94ba-c49d-48e8-b789-4a89780f2686" ma:anchorId="3e0b3416-4f48-409d-9643-5ee8099d9f4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c085d1ce-44a5-47b0-af7a-48aa3d02d715}" ma:internalName="TaxCatchAll" ma:showField="CatchAllData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c085d1ce-44a5-47b0-af7a-48aa3d02d715}" ma:internalName="TaxCatchAllLabel" ma:readOnly="true" ma:showField="CatchAllDataLabel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ivision" ma:index="18" nillable="true" ma:displayName="Division" ma:description="" ma:internalName="Divi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4303319-78b4-4866-9de0-bde40737f1d8" ContentTypeId="0x010100B2029F26138C4BFDA158A626F91E876A" PreviousValue="false"/>
</file>

<file path=customXml/itemProps1.xml><?xml version="1.0" encoding="utf-8"?>
<ds:datastoreItem xmlns:ds="http://schemas.openxmlformats.org/officeDocument/2006/customXml" ds:itemID="{02D16D58-42A0-4E41-BD62-0D11773A3567}"/>
</file>

<file path=customXml/itemProps2.xml><?xml version="1.0" encoding="utf-8"?>
<ds:datastoreItem xmlns:ds="http://schemas.openxmlformats.org/officeDocument/2006/customXml" ds:itemID="{203974D3-1C0E-4C42-AC4D-162005301E92}"/>
</file>

<file path=customXml/itemProps3.xml><?xml version="1.0" encoding="utf-8"?>
<ds:datastoreItem xmlns:ds="http://schemas.openxmlformats.org/officeDocument/2006/customXml" ds:itemID="{B7821B21-5286-4E1C-BEEA-127CEBCB4CA1}"/>
</file>

<file path=customXml/itemProps4.xml><?xml version="1.0" encoding="utf-8"?>
<ds:datastoreItem xmlns:ds="http://schemas.openxmlformats.org/officeDocument/2006/customXml" ds:itemID="{D74D3B36-2DD9-4A83-9A48-B044A73264FB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370</Words>
  <Application>Microsoft Office PowerPoint</Application>
  <PresentationFormat>Widescreen</PresentationFormat>
  <Paragraphs>78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Courier New</vt:lpstr>
      <vt:lpstr>Helvetica</vt:lpstr>
      <vt:lpstr>Lucida Grande</vt:lpstr>
      <vt:lpstr>Wingdings</vt:lpstr>
      <vt:lpstr>Office Theme</vt:lpstr>
      <vt:lpstr>1_Office Theme</vt:lpstr>
      <vt:lpstr>PowerPoint Presentation</vt:lpstr>
      <vt:lpstr>Today’s Agenda</vt:lpstr>
      <vt:lpstr>PowerPoint Presentation</vt:lpstr>
      <vt:lpstr>Classic Vs. New Shopping Home page</vt:lpstr>
      <vt:lpstr>Classic Vs. New Advance Search</vt:lpstr>
      <vt:lpstr>Classic Vs. New Search result</vt:lpstr>
      <vt:lpstr>Classic Vs. New Search result</vt:lpstr>
      <vt:lpstr>Classic Vs. New Search result</vt:lpstr>
      <vt:lpstr>Classic Vs. New Non-Catalog item</vt:lpstr>
      <vt:lpstr>Classic Vs. New Non-Catalog item</vt:lpstr>
      <vt:lpstr>Classic Vs. New NIGP Code search</vt:lpstr>
      <vt:lpstr>Classic Vs. New Shopping Cart</vt:lpstr>
      <vt:lpstr>Classic Vs. New Shopping Cart</vt:lpstr>
      <vt:lpstr>Classic Vs. New Shopping Cart</vt:lpstr>
      <vt:lpstr>Classic Vs. New Shopping Cart</vt:lpstr>
      <vt:lpstr>Classic Vs. New Assign Cart</vt:lpstr>
      <vt:lpstr>Classic Vs. New User Search to Assign Cart</vt:lpstr>
      <vt:lpstr>Classic Vs. New User Search to Assign Cart</vt:lpstr>
      <vt:lpstr>Classic Vs. New Cart Assigned Confirmation</vt:lpstr>
      <vt:lpstr>Classic Vs. New Requisition Page</vt:lpstr>
      <vt:lpstr>Classic Vs. New Requisition Page</vt:lpstr>
      <vt:lpstr>Classic Vs. New Purchase Order Page</vt:lpstr>
      <vt:lpstr>Classic Vs. New Purchase Order Page</vt:lpstr>
      <vt:lpstr>Classic Vs. New Purchase Order Page</vt:lpstr>
      <vt:lpstr>Classic Vs. New Purchase Order Page</vt:lpstr>
      <vt:lpstr>New – Create Cart as Requestor</vt:lpstr>
      <vt:lpstr>New – Submit Cart to Req page</vt:lpstr>
      <vt:lpstr>New – Resubmit Cart to Req page</vt:lpstr>
      <vt:lpstr>PowerPoint Presentation</vt:lpstr>
      <vt:lpstr>New – Search Functionality</vt:lpstr>
      <vt:lpstr>New – Search Purchase Order</vt:lpstr>
      <vt:lpstr>PowerPoint Presentation</vt:lpstr>
      <vt:lpstr>Google Chrome and Microsoft Edge – You are not authorized 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Jaggaer New UX Changes PowerPoint Presentation</dc:title>
  <dc:creator/>
  <cp:keywords/>
  <cp:lastModifiedBy/>
  <cp:revision>1</cp:revision>
  <dcterms:created xsi:type="dcterms:W3CDTF">2020-10-22T18:47:30Z</dcterms:created>
  <dcterms:modified xsi:type="dcterms:W3CDTF">2021-04-05T03:00:25Z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0x010100B2029F26138C4BFDA158A626F91E876A00C35E3FD99B3E2D449BE32088F1AC2A0E</vt:lpwstr>
  </property>
  <property fmtid="{D5CDD505-2E9C-101B-9397-08002B2CF9AE}" pid="3" name="TaxKeyword">
    <vt:lpwstr/>
  </property>
  <property fmtid="{D5CDD505-2E9C-101B-9397-08002B2CF9AE}" pid="4" name="BusinessServices">
    <vt:lpwstr>11;#State Purchasing|c42e6466-1f4d-496f-8ab6-8c429e5f88ca</vt:lpwstr>
  </property>
</Properties>
</file>